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3"/>
    <p:sldId id="259" r:id="rId4"/>
    <p:sldId id="260" r:id="rId5"/>
    <p:sldId id="261" r:id="rId6"/>
    <p:sldId id="283" r:id="rId7"/>
    <p:sldId id="262" r:id="rId8"/>
    <p:sldId id="263" r:id="rId9"/>
    <p:sldId id="266" r:id="rId10"/>
    <p:sldId id="264" r:id="rId11"/>
    <p:sldId id="284" r:id="rId12"/>
    <p:sldId id="267" r:id="rId13"/>
    <p:sldId id="271" r:id="rId14"/>
    <p:sldId id="273" r:id="rId15"/>
    <p:sldId id="277" r:id="rId16"/>
    <p:sldId id="285" r:id="rId17"/>
    <p:sldId id="278" r:id="rId18"/>
    <p:sldId id="274" r:id="rId19"/>
    <p:sldId id="276" r:id="rId20"/>
    <p:sldId id="275" r:id="rId21"/>
    <p:sldId id="270" r:id="rId22"/>
    <p:sldId id="279" r:id="rId23"/>
    <p:sldId id="272" r:id="rId24"/>
    <p:sldId id="280" r:id="rId25"/>
    <p:sldId id="268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28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84"/>
      </p:cViewPr>
      <p:guideLst>
        <p:guide orient="horz" pos="2186"/>
        <p:guide pos="28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9C803-A7C7-4116-9A47-D11668652065}" type="datetimeFigureOut">
              <a:rPr lang="ru-RU"/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7CFD7-9AAF-4F28-AA58-526AD21D9182}" type="slidenum">
              <a:rPr lang="ru-RU"/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FBE4A2-B1DE-4E35-B8AE-9E0269F2A5DB}" type="datetimeFigureOut">
              <a:rPr lang="ru-RU"/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28546CA-F79F-4107-B830-58BC590B8275}" type="slidenum">
              <a:rPr lang="ru-RU"/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32372-9BEC-4243-8DD6-4CD6B8D63384}" type="datetimeFigureOut">
              <a:rPr lang="ru-RU"/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1A32F-5D02-4355-A016-70C20C643BE4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B5EA1-F5DB-44AE-84A4-3B16102E8FA8}" type="datetimeFigureOut">
              <a:rPr lang="ru-RU"/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296C4-08FB-4C3A-8F90-907D86B090BF}" type="slidenum">
              <a:rPr lang="ru-RU"/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42FEC-7B80-4787-BEBE-A647DE2F5400}" type="datetimeFigureOut">
              <a:rPr lang="ru-RU"/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9B587-E74E-47BD-B47E-8EBF67380C2D}" type="slidenum">
              <a:rPr lang="ru-RU"/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5C1435-5570-4AEC-951F-83B4B8F334E5}" type="datetimeFigureOut">
              <a:rPr lang="ru-RU"/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930037D-317C-458D-BF02-D95CFB79DB0D}" type="slidenum">
              <a:rPr lang="ru-RU"/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FA65C-F305-4999-ACC3-63C2441A9BC9}" type="datetimeFigureOut">
              <a:rPr lang="ru-RU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8ACC5-7F13-4074-995D-628305346A3C}" type="slidenum">
              <a:rPr lang="ru-RU"/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435938A-AD22-4906-8C44-A82F159203D4}" type="datetimeFigureOut">
              <a:rPr lang="ru-RU"/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BA0290C-690C-46DC-AB5F-7CF8421D1CB0}" type="slidenum">
              <a:rPr lang="ru-RU"/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85CD155-B0FE-41A8-BE2A-2FA61B6947D5}" type="datetimeFigureOut">
              <a:rPr lang="ru-RU"/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C4CF1C4-0CD0-4F6D-B340-CC351913E022}" type="slidenum">
              <a:rPr lang="ru-RU"/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CB3D1-9885-4776-B00B-441C4542D22C}" type="datetimeFigureOut">
              <a:rPr lang="ru-RU"/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7235A-CEF3-402A-A07D-D36A9528C20F}" type="slidenum">
              <a:rPr lang="ru-RU"/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06FFD-F3D0-4B4A-8A1E-2CF6CFDA896A}" type="datetimeFigureOut">
              <a:rPr lang="ru-RU"/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AAA37-0AC6-4B5C-95D8-52D7B8D4C8AB}" type="slidenum">
              <a:rPr lang="ru-RU"/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5FEB49-851C-4EA8-93B1-8F74DD3A2C50}" type="datetimeFigureOut">
              <a:rPr lang="ru-RU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B66E7F-A6B5-41D9-B24F-0CC1631F09F9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880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182880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microsoft.com/office/2007/relationships/media" Target="../media/media2.mp3"/><Relationship Id="rId1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4.mp3"/><Relationship Id="rId2" Type="http://schemas.openxmlformats.org/officeDocument/2006/relationships/audio" Target="../media/media4.mp3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5.mp3"/><Relationship Id="rId2" Type="http://schemas.openxmlformats.org/officeDocument/2006/relationships/audio" Target="NULL" TargetMode="Externa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6.mp3"/><Relationship Id="rId2" Type="http://schemas.openxmlformats.org/officeDocument/2006/relationships/audio" Target="NULL" TargetMode="Externa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media" Target="../media/media7.mp3"/><Relationship Id="rId3" Type="http://schemas.openxmlformats.org/officeDocument/2006/relationships/audio" Target="../media/media7.mp3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6" Type="http://schemas.microsoft.com/office/2007/relationships/media" Target="../media/media8.mp3"/><Relationship Id="rId5" Type="http://schemas.openxmlformats.org/officeDocument/2006/relationships/audio" Target="../media/media8.mp3"/><Relationship Id="rId4" Type="http://schemas.openxmlformats.org/officeDocument/2006/relationships/image" Target="../media/image10.jpeg"/><Relationship Id="rId3" Type="http://schemas.openxmlformats.org/officeDocument/2006/relationships/tags" Target="../tags/tag2.xml"/><Relationship Id="rId2" Type="http://schemas.openxmlformats.org/officeDocument/2006/relationships/image" Target="../media/image9.jpeg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media" Target="../media/media9.mp3"/><Relationship Id="rId4" Type="http://schemas.openxmlformats.org/officeDocument/2006/relationships/audio" Target="../media/media9.mp3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5.mp3"/><Relationship Id="rId2" Type="http://schemas.openxmlformats.org/officeDocument/2006/relationships/audio" Target="NULL" TargetMode="Externa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0.mp3"/><Relationship Id="rId2" Type="http://schemas.openxmlformats.org/officeDocument/2006/relationships/audio" Target="NULL" TargetMode="Externa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4.xml"/><Relationship Id="rId7" Type="http://schemas.openxmlformats.org/officeDocument/2006/relationships/image" Target="../media/image3.png"/><Relationship Id="rId6" Type="http://schemas.microsoft.com/office/2007/relationships/media" Target="../media/media11.mp3"/><Relationship Id="rId5" Type="http://schemas.openxmlformats.org/officeDocument/2006/relationships/audio" Target="NULL" TargetMode="Externa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6" Type="http://schemas.microsoft.com/office/2007/relationships/media" Target="../media/media12.mp3"/><Relationship Id="rId5" Type="http://schemas.openxmlformats.org/officeDocument/2006/relationships/audio" Target="../media/media12.mp3"/><Relationship Id="rId4" Type="http://schemas.openxmlformats.org/officeDocument/2006/relationships/image" Target="../media/image16.jpe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.xml"/><Relationship Id="rId7" Type="http://schemas.openxmlformats.org/officeDocument/2006/relationships/image" Target="../media/image3.png"/><Relationship Id="rId6" Type="http://schemas.microsoft.com/office/2007/relationships/media" Target="../media/media13.mp3"/><Relationship Id="rId5" Type="http://schemas.openxmlformats.org/officeDocument/2006/relationships/audio" Target="../media/media13.mp3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5.mp3"/><Relationship Id="rId2" Type="http://schemas.openxmlformats.org/officeDocument/2006/relationships/audio" Target="NULL" TargetMode="External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4.mp3"/><Relationship Id="rId2" Type="http://schemas.openxmlformats.org/officeDocument/2006/relationships/audio" Target="NULL" TargetMode="Externa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image" Target="../media/image3.png"/><Relationship Id="rId3" Type="http://schemas.microsoft.com/office/2007/relationships/media" Target="../media/media15.mp3"/><Relationship Id="rId2" Type="http://schemas.openxmlformats.org/officeDocument/2006/relationships/audio" Target="../media/media15.mp3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media" Target="../media/media16.mp3"/><Relationship Id="rId3" Type="http://schemas.openxmlformats.org/officeDocument/2006/relationships/audio" Target="NULL" TargetMode="External"/><Relationship Id="rId2" Type="http://schemas.openxmlformats.org/officeDocument/2006/relationships/audio" Target="../media/audio1.wav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7.mp3"/><Relationship Id="rId2" Type="http://schemas.openxmlformats.org/officeDocument/2006/relationships/audio" Target="NULL" TargetMode="Externa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microsoft.com/office/2007/relationships/media" Target="../media/media18.mp3"/><Relationship Id="rId3" Type="http://schemas.openxmlformats.org/officeDocument/2006/relationships/audio" Target="../media/media18.mp3"/><Relationship Id="rId2" Type="http://schemas.openxmlformats.org/officeDocument/2006/relationships/audio" Target="../media/audio1.wav"/><Relationship Id="rId1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9.mp3"/><Relationship Id="rId2" Type="http://schemas.openxmlformats.org/officeDocument/2006/relationships/audio" Target="NULL" TargetMode="External"/><Relationship Id="rId1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microsoft.com/office/2007/relationships/media" Target="../media/media20.mp3"/><Relationship Id="rId3" Type="http://schemas.openxmlformats.org/officeDocument/2006/relationships/audio" Target="NULL" TargetMode="External"/><Relationship Id="rId2" Type="http://schemas.openxmlformats.org/officeDocument/2006/relationships/audio" Target="../media/audio1.wav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21.mp3"/><Relationship Id="rId2" Type="http://schemas.openxmlformats.org/officeDocument/2006/relationships/audio" Target="../media/media21.mp3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://www.propaganda-bdd.ru/index.php?act=pages&amp;id=114" TargetMode="External"/><Relationship Id="rId5" Type="http://schemas.openxmlformats.org/officeDocument/2006/relationships/hyperlink" Target="http://rusregioninform.ru/dom/zagadki-po-pdd-dlia-detei-izychaem-pravila-dorojnogo-dvijeniia-v-igrovoi-forme.html" TargetMode="External"/><Relationship Id="rId4" Type="http://schemas.openxmlformats.org/officeDocument/2006/relationships/hyperlink" Target="http://skyslogan.ru/rule_of_road/697-stihi-na-temu-pravila-dorozhnogo-dvizheniya-dlya-detey.html" TargetMode="External"/><Relationship Id="rId3" Type="http://schemas.openxmlformats.org/officeDocument/2006/relationships/hyperlink" Target="http://www.slideshare.net/detskiy_sad_120_Samara/ss-40751917" TargetMode="External"/><Relationship Id="rId2" Type="http://schemas.openxmlformats.org/officeDocument/2006/relationships/hyperlink" Target="http://azbez.com/node/1703" TargetMode="External"/><Relationship Id="rId1" Type="http://schemas.openxmlformats.org/officeDocument/2006/relationships/hyperlink" Target="http://free-office.net/shablony-powerpoint/412-zhivoj-svetofo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7554" y="32861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4932045" y="4004945"/>
            <a:ext cx="367284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Выполнили :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Хватова Елена Виталиевна,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воспитатель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Ткаченко Елена Анатольевна,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учитель-логопед, воспитатель</a:t>
            </a:r>
            <a:endParaRPr lang="ru-RU" alt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835785" y="692785"/>
            <a:ext cx="5997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дошкольное образовательное учреждение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301 Красноармейского района Волгограда»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19430" y="1628775"/>
            <a:ext cx="804926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«Путешествие по городу с правилами дорожного движения»</a:t>
            </a:r>
            <a:endParaRPr lang="ru-RU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(для детей старшего дошкольного возраста)</a:t>
            </a:r>
            <a:endParaRPr lang="ru-RU" altLang="en-US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060065" y="6306185"/>
            <a:ext cx="2867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</a:t>
            </a:r>
            <a:endParaRPr lang="ru-RU" alt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107950" y="3501390"/>
            <a:ext cx="3397250" cy="3237865"/>
          </a:xfrm>
          <a:prstGeom prst="ellipse">
            <a:avLst/>
          </a:prstGeom>
        </p:spPr>
      </p:pic>
      <p:pic>
        <p:nvPicPr>
          <p:cNvPr id="5" name="18 апр., 19.09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44205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114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2" dur="8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4" grpId="1"/>
      <p:bldP spid="8" grpId="0"/>
      <p:bldP spid="8" grpId="1"/>
      <p:bldP spid="2" grpId="0"/>
      <p:bldP spid="2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650" y="116840"/>
            <a:ext cx="6918960" cy="857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и развитие у детей умений и навыков безопасного поведения в окружающей дорожно-транспортной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среде.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7554" y="32861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828040" y="1412875"/>
            <a:ext cx="2204720" cy="8280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44958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755941" y="1885901"/>
            <a:ext cx="7858180" cy="31692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Уточнить и расширить представления детей обо всех участниках дорожного движения (пешеходы, пассажиры, водители);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формировать умения применять полученные знания в жизни;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формировать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навыки и умения наблюдения за дорожной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обстановкой и предвидеть опасные ситуации, умения обходить их, а в случае попадания в такие ситуации выходить из них с меньшим вредом для себя и окружающих.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72135" y="4260850"/>
            <a:ext cx="7286625" cy="2597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  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Развивать у детей способность к предвидению возможной опасности в конкретно меняющейся ситуации и построению адекватного безопасного поведения;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расширять словарный запас детей по дорожной лексике.  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детей быть дисциплинированными и внимательными на улицах, осторожными и осмотрительными.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18 апр., 19.20​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172450" y="566102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241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340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683260" y="2087245"/>
            <a:ext cx="2906395" cy="4208145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>
            <a:off x="4140200" y="332740"/>
            <a:ext cx="4754880" cy="3924935"/>
          </a:xfrm>
          <a:prstGeom prst="wedgeEllipseCallout">
            <a:avLst>
              <a:gd name="adj1" fmla="val -63668"/>
              <a:gd name="adj2" fmla="val 3968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Ребята, приглашаем вас в путешествие  по улицам города!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18 апр., 19.25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28940" y="573341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66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8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ldLvl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291465" y="424180"/>
            <a:ext cx="8114030" cy="6203950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619885" y="2298700"/>
            <a:ext cx="1421130" cy="686435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Остановка «Загадки»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91640" y="3933190"/>
            <a:ext cx="1628775" cy="609600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Остановка «ПДД»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7900" y="2298700"/>
            <a:ext cx="1624965" cy="7327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Остановка «Дорожный знак»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18 апр., 19.31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6595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663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217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рямоугольник 3"/>
          <p:cNvSpPr/>
          <p:nvPr/>
        </p:nvSpPr>
        <p:spPr>
          <a:xfrm>
            <a:off x="2411413" y="404495"/>
            <a:ext cx="43605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ru-RU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Поехали!</a:t>
            </a:r>
            <a:endParaRPr lang="ru-RU" altLang="en-US" sz="7200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1"/>
          <a:stretch>
            <a:fillRect/>
          </a:stretch>
        </p:blipFill>
        <p:spPr>
          <a:xfrm>
            <a:off x="395606" y="1844675"/>
            <a:ext cx="8096249" cy="4667250"/>
          </a:xfrm>
          <a:prstGeom prst="rect">
            <a:avLst/>
          </a:prstGeom>
        </p:spPr>
      </p:pic>
      <p:pic>
        <p:nvPicPr>
          <p:cNvPr id="8" name="pravila-dorozhnogo-dvizheniya-pluh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41894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8350" y="566102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80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4305" y="260985"/>
            <a:ext cx="6344285" cy="23069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ru-RU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Остановка </a:t>
            </a:r>
            <a:endParaRPr lang="ru-RU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«Загадки»</a:t>
            </a:r>
            <a:endParaRPr lang="ru-RU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611505" y="2637155"/>
            <a:ext cx="2802255" cy="396684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3602355" y="2924810"/>
            <a:ext cx="4560570" cy="267652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ru-RU"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</a:t>
            </a:r>
            <a:r>
              <a:rPr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от трёхглазый молодец.</a:t>
            </a:r>
            <a:endParaRPr sz="2800" b="1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l"/>
            <a:r>
              <a:rPr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До чего же он хитрец!</a:t>
            </a:r>
            <a:endParaRPr sz="2800" b="1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l"/>
            <a:r>
              <a:rPr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Кто откуда ни поедет,</a:t>
            </a:r>
            <a:endParaRPr sz="2800" b="1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l"/>
            <a:r>
              <a:rPr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Подмигнёт и тем, и этим.</a:t>
            </a:r>
            <a:endParaRPr sz="2800" b="1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l"/>
            <a:r>
              <a:rPr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Знает, как уладить спор,</a:t>
            </a:r>
            <a:endParaRPr sz="2800" b="1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l"/>
            <a:r>
              <a:rPr sz="2800" b="1" i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Разноцветный…</a:t>
            </a:r>
            <a:endParaRPr sz="2800" b="1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" name="18 апр., 19.35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742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62925" y="573341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2452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/>
          <p:nvPr/>
        </p:nvGraphicFramePr>
        <p:xfrm>
          <a:off x="899160" y="836930"/>
          <a:ext cx="3564890" cy="1524000"/>
        </p:xfrm>
        <a:graphic>
          <a:graphicData uri="http://schemas.openxmlformats.org/drawingml/2006/table">
            <a:tbl>
              <a:tblPr/>
              <a:tblGrid>
                <a:gridCol w="3564890"/>
              </a:tblGrid>
              <a:tr h="0">
                <a:tc>
                  <a:txBody>
                    <a:bodyPr/>
                    <a:p>
                      <a:pPr marL="0" indent="0" algn="l" fontAlgn="base" latinLnBrk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Все водителю расскажет,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Скорость верную укажет.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У дороги, как маяк,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Добрый друг - …</a:t>
                      </a:r>
                      <a:endParaRPr sz="2400" b="0" i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Изображение 6"/>
          <p:cNvPicPr/>
          <p:nvPr/>
        </p:nvPicPr>
        <p:blipFill>
          <a:blip r:embed="rId1"/>
          <a:stretch>
            <a:fillRect/>
          </a:stretch>
        </p:blipFill>
        <p:spPr>
          <a:xfrm>
            <a:off x="4787900" y="548640"/>
            <a:ext cx="2759075" cy="239585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467360" y="4149090"/>
            <a:ext cx="4489450" cy="15271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133350" algn="l">
              <a:lnSpc>
                <a:spcPct val="40000"/>
              </a:lnSpc>
              <a:spcBef>
                <a:spcPts val="1100"/>
              </a:spcBef>
              <a:spcAft>
                <a:spcPts val="1100"/>
              </a:spcAft>
            </a:pPr>
            <a:r>
              <a:rPr sz="2400" b="0" i="0">
                <a:solidFill>
                  <a:srgbClr val="11111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Эту ленту не возьмешь</a:t>
            </a:r>
            <a:endParaRPr sz="2400" b="0" i="0">
              <a:solidFill>
                <a:srgbClr val="111111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133350" algn="l">
              <a:lnSpc>
                <a:spcPct val="40000"/>
              </a:lnSpc>
              <a:spcBef>
                <a:spcPts val="1100"/>
              </a:spcBef>
              <a:spcAft>
                <a:spcPts val="1100"/>
              </a:spcAft>
            </a:pPr>
            <a:r>
              <a:rPr sz="2400" b="0" i="0">
                <a:solidFill>
                  <a:srgbClr val="11111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 в косичку не вплетешь.</a:t>
            </a:r>
            <a:endParaRPr sz="2400" b="0" i="0">
              <a:solidFill>
                <a:srgbClr val="111111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133350" algn="l">
              <a:lnSpc>
                <a:spcPct val="40000"/>
              </a:lnSpc>
              <a:spcBef>
                <a:spcPts val="1100"/>
              </a:spcBef>
              <a:spcAft>
                <a:spcPts val="1100"/>
              </a:spcAft>
            </a:pPr>
            <a:r>
              <a:rPr sz="2400" b="0" i="0">
                <a:solidFill>
                  <a:srgbClr val="11111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На земле она лежит,</a:t>
            </a:r>
            <a:endParaRPr sz="2400" b="0" i="0">
              <a:solidFill>
                <a:srgbClr val="111111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marL="0" indent="133350" algn="l">
              <a:lnSpc>
                <a:spcPct val="40000"/>
              </a:lnSpc>
              <a:spcBef>
                <a:spcPts val="1100"/>
              </a:spcBef>
              <a:spcAft>
                <a:spcPts val="1100"/>
              </a:spcAft>
            </a:pPr>
            <a:r>
              <a:rPr sz="2400" b="0" i="0">
                <a:solidFill>
                  <a:srgbClr val="11111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Транспорт вдоль по ней бежит.</a:t>
            </a:r>
            <a:endParaRPr sz="2400" b="0" i="0">
              <a:solidFill>
                <a:srgbClr val="111111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4963795" y="3717290"/>
            <a:ext cx="3328670" cy="2256155"/>
          </a:xfrm>
          <a:prstGeom prst="rect">
            <a:avLst/>
          </a:prstGeom>
        </p:spPr>
      </p:pic>
      <p:pic>
        <p:nvPicPr>
          <p:cNvPr id="6" name="18 апр., 19.46​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4840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4009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9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1"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/>
          <p:nvPr>
            <p:custDataLst>
              <p:tags r:id="rId1"/>
            </p:custDataLst>
          </p:nvPr>
        </p:nvGraphicFramePr>
        <p:xfrm>
          <a:off x="1043305" y="980440"/>
          <a:ext cx="3851275" cy="1933575"/>
        </p:xfrm>
        <a:graphic>
          <a:graphicData uri="http://schemas.openxmlformats.org/drawingml/2006/table">
            <a:tbl>
              <a:tblPr/>
              <a:tblGrid>
                <a:gridCol w="3851275"/>
              </a:tblGrid>
              <a:tr h="1933575">
                <a:tc>
                  <a:txBody>
                    <a:bodyPr/>
                    <a:p>
                      <a:pPr marL="0" indent="0" algn="l" fontAlgn="base" latinLnBrk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десь не катится автобус.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Здесь трамваи не пройдут.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Здесь спокойно пешеходы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Вдоль по улице идут.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Для машин и для трамвая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Путь-дорога есть другая.</a:t>
                      </a:r>
                      <a:endParaRPr sz="2400" b="0" i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Изображение 1"/>
          <p:cNvPicPr/>
          <p:nvPr/>
        </p:nvPicPr>
        <p:blipFill>
          <a:blip r:embed="rId2"/>
          <a:srcRect l="11781" t="9352" r="37427" b="10852"/>
          <a:stretch>
            <a:fillRect/>
          </a:stretch>
        </p:blipFill>
        <p:spPr>
          <a:xfrm>
            <a:off x="5220335" y="548640"/>
            <a:ext cx="3096260" cy="2736215"/>
          </a:xfrm>
          <a:prstGeom prst="rect">
            <a:avLst/>
          </a:prstGeom>
        </p:spPr>
      </p:pic>
      <p:graphicFrame>
        <p:nvGraphicFramePr>
          <p:cNvPr id="8" name="Таблица 7"/>
          <p:cNvGraphicFramePr/>
          <p:nvPr>
            <p:custDataLst>
              <p:tags r:id="rId3"/>
            </p:custDataLst>
          </p:nvPr>
        </p:nvGraphicFramePr>
        <p:xfrm>
          <a:off x="683895" y="4242435"/>
          <a:ext cx="4043680" cy="1706880"/>
        </p:xfrm>
        <a:graphic>
          <a:graphicData uri="http://schemas.openxmlformats.org/drawingml/2006/table">
            <a:tbl>
              <a:tblPr/>
              <a:tblGrid>
                <a:gridCol w="4043680"/>
              </a:tblGrid>
              <a:tr h="1428750">
                <a:tc>
                  <a:txBody>
                    <a:bodyPr/>
                    <a:p>
                      <a:pPr marL="0" indent="0" algn="l" fontAlgn="base" latinLnBrk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Где ведут ступеньки вниз,</a:t>
                      </a:r>
                      <a:br>
                        <a:rPr sz="2800" b="0" i="0">
                          <a:solidFill>
                            <a:srgbClr val="000000"/>
                          </a:solidFill>
                          <a:latin typeface="Arial" panose="020B0604020202020204"/>
                          <a:ea typeface="Times New Roman" panose="02020603050405020304"/>
                        </a:rPr>
                      </a:br>
                      <a:r>
                        <a:rPr sz="2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Ты спускайся, не ленись.</a:t>
                      </a:r>
                      <a:br>
                        <a:rPr sz="2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Знать обязан пешеход:</a:t>
                      </a:r>
                      <a:br>
                        <a:rPr sz="2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Тут …?</a:t>
                      </a:r>
                      <a:endParaRPr sz="2800" b="0" i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Изображение 9"/>
          <p:cNvPicPr/>
          <p:nvPr/>
        </p:nvPicPr>
        <p:blipFill>
          <a:blip r:embed="rId4"/>
          <a:srcRect l="6148" r="5166" b="13223"/>
          <a:stretch>
            <a:fillRect/>
          </a:stretch>
        </p:blipFill>
        <p:spPr>
          <a:xfrm>
            <a:off x="5292090" y="3860800"/>
            <a:ext cx="3096260" cy="2354580"/>
          </a:xfrm>
          <a:prstGeom prst="rect">
            <a:avLst/>
          </a:prstGeom>
        </p:spPr>
      </p:pic>
      <p:pic>
        <p:nvPicPr>
          <p:cNvPr id="3" name="18 апр., 19.49​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6595" y="587756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514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4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828040" y="3789045"/>
          <a:ext cx="3747770" cy="2194560"/>
        </p:xfrm>
        <a:graphic>
          <a:graphicData uri="http://schemas.openxmlformats.org/drawingml/2006/table">
            <a:tbl>
              <a:tblPr/>
              <a:tblGrid>
                <a:gridCol w="3747770"/>
              </a:tblGrid>
              <a:tr h="1393825">
                <a:tc>
                  <a:txBody>
                    <a:bodyPr/>
                    <a:p>
                      <a:pPr marL="0" indent="0" algn="l" fontAlgn="base" latinLnBrk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Поезд быстро-быстро мчится!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Чтоб несчастью не случиться,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Закрываю переезд –</a:t>
                      </a:r>
                      <a:b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</a:br>
                      <a:r>
                        <a:rPr sz="2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Запрещен машинам въезд</a:t>
                      </a:r>
                      <a:r>
                        <a:rPr sz="2400" b="0" i="0">
                          <a:solidFill>
                            <a:srgbClr val="000000"/>
                          </a:solidFill>
                          <a:latin typeface="Arial" panose="020B0604020202020204"/>
                          <a:ea typeface="Times New Roman" panose="02020603050405020304"/>
                        </a:rPr>
                        <a:t>!</a:t>
                      </a:r>
                      <a:endParaRPr sz="2400" b="0" i="0">
                        <a:solidFill>
                          <a:srgbClr val="000000"/>
                        </a:solidFill>
                        <a:latin typeface="Arial" panose="020B0604020202020204"/>
                        <a:ea typeface="Times New Roman" panose="020206030504050203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645160" y="908685"/>
            <a:ext cx="3887470" cy="203390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lnSpc>
                <a:spcPct val="60000"/>
              </a:lnSpc>
              <a:spcBef>
                <a:spcPct val="0"/>
              </a:spcBef>
              <a:spcAft>
                <a:spcPts val="1200"/>
              </a:spcAft>
            </a:pPr>
            <a:r>
              <a:rPr sz="2400" b="0" i="0">
                <a:solidFill>
                  <a:srgbClr val="333333"/>
                </a:solidFill>
                <a:latin typeface="Times New Roman" panose="02020603050405020304"/>
                <a:ea typeface="Times New Roman" panose="02020603050405020304"/>
              </a:rPr>
              <a:t>Дом - чудесный бегунок</a:t>
            </a:r>
            <a:endParaRPr sz="2400" b="0" i="0">
              <a:solidFill>
                <a:srgbClr val="333333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>
              <a:lnSpc>
                <a:spcPct val="60000"/>
              </a:lnSpc>
              <a:spcBef>
                <a:spcPct val="0"/>
              </a:spcBef>
              <a:spcAft>
                <a:spcPts val="1200"/>
              </a:spcAft>
            </a:pPr>
            <a:r>
              <a:rPr sz="2400" b="0" i="0">
                <a:solidFill>
                  <a:srgbClr val="333333"/>
                </a:solidFill>
                <a:latin typeface="Times New Roman" panose="02020603050405020304"/>
                <a:ea typeface="Times New Roman" panose="02020603050405020304"/>
              </a:rPr>
              <a:t>На своей восьмерке ног.</a:t>
            </a:r>
            <a:endParaRPr sz="2400" b="0" i="0">
              <a:solidFill>
                <a:srgbClr val="333333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>
              <a:lnSpc>
                <a:spcPct val="60000"/>
              </a:lnSpc>
              <a:spcBef>
                <a:spcPct val="0"/>
              </a:spcBef>
              <a:spcAft>
                <a:spcPts val="1200"/>
              </a:spcAft>
            </a:pPr>
            <a:r>
              <a:rPr sz="2400" b="0" i="0">
                <a:solidFill>
                  <a:srgbClr val="333333"/>
                </a:solidFill>
                <a:latin typeface="Times New Roman" panose="02020603050405020304"/>
                <a:ea typeface="Times New Roman" panose="02020603050405020304"/>
              </a:rPr>
              <a:t>День-деньской в дороге</a:t>
            </a:r>
            <a:endParaRPr sz="2400" b="0" i="0">
              <a:solidFill>
                <a:srgbClr val="333333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>
              <a:lnSpc>
                <a:spcPct val="60000"/>
              </a:lnSpc>
              <a:spcBef>
                <a:spcPct val="0"/>
              </a:spcBef>
              <a:spcAft>
                <a:spcPts val="1200"/>
              </a:spcAft>
            </a:pPr>
            <a:r>
              <a:rPr sz="2400" b="0" i="0">
                <a:solidFill>
                  <a:srgbClr val="333333"/>
                </a:solidFill>
                <a:latin typeface="Times New Roman" panose="02020603050405020304"/>
                <a:ea typeface="Times New Roman" panose="02020603050405020304"/>
              </a:rPr>
              <a:t>Бегает аллейкой</a:t>
            </a:r>
            <a:endParaRPr sz="2400" b="0" i="0">
              <a:solidFill>
                <a:srgbClr val="333333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>
              <a:lnSpc>
                <a:spcPct val="60000"/>
              </a:lnSpc>
              <a:spcBef>
                <a:spcPct val="0"/>
              </a:spcBef>
              <a:spcAft>
                <a:spcPts val="1200"/>
              </a:spcAft>
            </a:pPr>
            <a:r>
              <a:rPr sz="2400" b="0" i="0">
                <a:solidFill>
                  <a:srgbClr val="333333"/>
                </a:solidFill>
                <a:latin typeface="Times New Roman" panose="02020603050405020304"/>
                <a:ea typeface="Times New Roman" panose="02020603050405020304"/>
              </a:rPr>
              <a:t>По стальным двум змейкам.    </a:t>
            </a:r>
            <a:endParaRPr sz="2400" b="0" i="0">
              <a:solidFill>
                <a:srgbClr val="333333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2"/>
          <a:stretch>
            <a:fillRect/>
          </a:stretch>
        </p:blipFill>
        <p:spPr>
          <a:xfrm>
            <a:off x="4533265" y="908685"/>
            <a:ext cx="3735070" cy="2273300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3"/>
          <a:stretch>
            <a:fillRect/>
          </a:stretch>
        </p:blipFill>
        <p:spPr>
          <a:xfrm>
            <a:off x="4787900" y="3717290"/>
            <a:ext cx="3440430" cy="2338070"/>
          </a:xfrm>
          <a:prstGeom prst="rect">
            <a:avLst/>
          </a:prstGeom>
        </p:spPr>
      </p:pic>
      <p:pic>
        <p:nvPicPr>
          <p:cNvPr id="4" name="19 апр., 20.25​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8335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4934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3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8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рямоугольник 3"/>
          <p:cNvSpPr/>
          <p:nvPr/>
        </p:nvSpPr>
        <p:spPr>
          <a:xfrm>
            <a:off x="2411413" y="404495"/>
            <a:ext cx="43605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ru-RU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Поехали!</a:t>
            </a:r>
            <a:endParaRPr lang="ru-RU" altLang="en-US" sz="7200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1"/>
          <a:stretch>
            <a:fillRect/>
          </a:stretch>
        </p:blipFill>
        <p:spPr>
          <a:xfrm>
            <a:off x="395606" y="1844675"/>
            <a:ext cx="8096249" cy="4667250"/>
          </a:xfrm>
          <a:prstGeom prst="rect">
            <a:avLst/>
          </a:prstGeom>
        </p:spPr>
      </p:pic>
      <p:pic>
        <p:nvPicPr>
          <p:cNvPr id="2" name="pravila-dorozhnogo-dvizheniya-pluh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41894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6595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80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027430" y="620395"/>
            <a:ext cx="743077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Остановка </a:t>
            </a:r>
            <a:endParaRPr lang="ru-RU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pPr algn="ctr"/>
            <a:r>
              <a:rPr lang="ru-RU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«Дорожный знак»</a:t>
            </a:r>
            <a:endParaRPr lang="ru-RU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pic>
        <p:nvPicPr>
          <p:cNvPr id="8" name="Изображение 7"/>
          <p:cNvPicPr/>
          <p:nvPr/>
        </p:nvPicPr>
        <p:blipFill>
          <a:blip r:embed="rId1"/>
          <a:stretch>
            <a:fillRect/>
          </a:stretch>
        </p:blipFill>
        <p:spPr>
          <a:xfrm>
            <a:off x="395605" y="2565400"/>
            <a:ext cx="2258695" cy="3681095"/>
          </a:xfrm>
          <a:prstGeom prst="rect">
            <a:avLst/>
          </a:prstGeom>
        </p:spPr>
      </p:pic>
      <p:sp>
        <p:nvSpPr>
          <p:cNvPr id="14" name="Текстовое поле 13"/>
          <p:cNvSpPr txBox="1"/>
          <p:nvPr/>
        </p:nvSpPr>
        <p:spPr>
          <a:xfrm>
            <a:off x="2715260" y="3392170"/>
            <a:ext cx="48393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altLang="en-US" sz="3200" b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Поиграем, друзья ? Игра «Подбери дорожный знак»</a:t>
            </a:r>
            <a:endParaRPr lang="ru-RU" altLang="en-US" sz="32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18 апр., 19.53​ (2)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4892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00695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1278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25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2" grpId="1"/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е поле 4"/>
          <p:cNvSpPr txBox="1"/>
          <p:nvPr/>
        </p:nvSpPr>
        <p:spPr>
          <a:xfrm>
            <a:off x="2123440" y="756920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endParaRPr sz="1600" b="0" i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899795" y="791845"/>
            <a:ext cx="518414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Эй, водитель, осторожно!</a:t>
            </a:r>
            <a:b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Ехать быстро невозможно.</a:t>
            </a:r>
            <a:b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Знают люди все на свете</a:t>
            </a:r>
            <a:b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этом месте </a:t>
            </a: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ходят дети</a:t>
            </a:r>
            <a:endParaRPr lang="ru-RU" altLang="en-US" sz="32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32" y="3428851"/>
            <a:ext cx="2487821" cy="2209440"/>
          </a:xfrm>
          <a:prstGeom prst="triangle">
            <a:avLst/>
          </a:prstGeom>
        </p:spPr>
      </p:pic>
      <p:pic>
        <p:nvPicPr>
          <p:cNvPr id="3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17"/>
          <a:stretch>
            <a:fillRect/>
          </a:stretch>
        </p:blipFill>
        <p:spPr>
          <a:xfrm>
            <a:off x="3493770" y="3429000"/>
            <a:ext cx="2442845" cy="2134870"/>
          </a:xfrm>
          <a:prstGeom prst="triangle">
            <a:avLst/>
          </a:prstGeom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70" y="3518535"/>
            <a:ext cx="2256155" cy="2256155"/>
          </a:xfrm>
          <a:prstGeom prst="ellipse">
            <a:avLst/>
          </a:prstGeom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25" y="980440"/>
            <a:ext cx="2208530" cy="2208530"/>
          </a:xfrm>
          <a:prstGeom prst="ellipse">
            <a:avLst/>
          </a:prstGeom>
        </p:spPr>
      </p:pic>
      <p:pic>
        <p:nvPicPr>
          <p:cNvPr id="6" name="18 апр., 20.15​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1758,00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2450" y="5805170"/>
            <a:ext cx="619125" cy="61912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med" advTm="2706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61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25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1115695" y="476885"/>
            <a:ext cx="5079365" cy="175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/>
          </a:p>
          <a:p>
            <a:r>
              <a:rPr lang="ru-RU" altLang="en-US" sz="2800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месте пешеход </a:t>
            </a:r>
            <a:endParaRPr lang="ru-RU" altLang="en-US" sz="2800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800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Терпеливо транспорт ждет.</a:t>
            </a:r>
            <a:endParaRPr lang="ru-RU" altLang="en-US" sz="2800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800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пешком устал шагать.</a:t>
            </a:r>
            <a:endParaRPr lang="ru-RU" altLang="en-US" sz="2800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800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Пассажиром хочет стать.</a:t>
            </a:r>
            <a:endParaRPr lang="ru-RU" altLang="en-US" sz="2800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974" y="3166860"/>
            <a:ext cx="2037284" cy="30372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80" y="3429000"/>
            <a:ext cx="2112645" cy="2818765"/>
          </a:xfrm>
          <a:prstGeom prst="rect">
            <a:avLst/>
          </a:prstGeom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35" y="692785"/>
            <a:ext cx="2206625" cy="2206625"/>
          </a:xfrm>
          <a:prstGeom prst="rect">
            <a:avLst/>
          </a:prstGeom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5" y="3068754"/>
            <a:ext cx="2224314" cy="2224314"/>
          </a:xfrm>
          <a:prstGeom prst="ellipse">
            <a:avLst/>
          </a:prstGeom>
        </p:spPr>
      </p:pic>
      <p:pic>
        <p:nvPicPr>
          <p:cNvPr id="2" name="18 апр., 20.25​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2450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197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51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3131820" y="476885"/>
            <a:ext cx="457200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дорожном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знаке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том</a:t>
            </a:r>
            <a:endParaRPr lang="en-US" altLang="en-US" sz="28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Человек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идет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пешком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ru-RU" sz="28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Полосатые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дорожки</a:t>
            </a:r>
            <a:endParaRPr lang="en-US" altLang="en-US" sz="28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Постелили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нам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ножки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ru-RU" sz="28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Чтобы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мы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забот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знали</a:t>
            </a:r>
            <a:endParaRPr lang="en-US" altLang="en-US" sz="28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ним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вперед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шагали</a:t>
            </a:r>
            <a:r>
              <a:rPr lang="en-US" altLang="ru-RU" sz="28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                             </a:t>
            </a:r>
            <a:endParaRPr lang="en-US" altLang="ru-RU" sz="28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Рисунок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7" y="1268912"/>
            <a:ext cx="2072243" cy="2072243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85" y="3644586"/>
            <a:ext cx="2516759" cy="22147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7" y="3860758"/>
            <a:ext cx="2182091" cy="21820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880" y="2388870"/>
            <a:ext cx="2342515" cy="2080895"/>
          </a:xfrm>
          <a:prstGeom prst="triangle">
            <a:avLst/>
          </a:prstGeom>
        </p:spPr>
      </p:pic>
      <p:pic>
        <p:nvPicPr>
          <p:cNvPr id="5" name="19 апр., 20.51​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44205" y="5805170"/>
            <a:ext cx="619125" cy="61912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med" advTm="268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09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рямоугольник 3"/>
          <p:cNvSpPr/>
          <p:nvPr/>
        </p:nvSpPr>
        <p:spPr>
          <a:xfrm>
            <a:off x="2411413" y="404495"/>
            <a:ext cx="43605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ru-RU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Поехали!</a:t>
            </a:r>
            <a:endParaRPr lang="ru-RU" altLang="en-US" sz="7200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1"/>
          <a:stretch>
            <a:fillRect/>
          </a:stretch>
        </p:blipFill>
        <p:spPr>
          <a:xfrm>
            <a:off x="395606" y="1844675"/>
            <a:ext cx="8096249" cy="4667250"/>
          </a:xfrm>
          <a:prstGeom prst="rect">
            <a:avLst/>
          </a:prstGeom>
        </p:spPr>
      </p:pic>
      <p:pic>
        <p:nvPicPr>
          <p:cNvPr id="5" name="pravila-dorozhnogo-dvizheniya-pluh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41894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6595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87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80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2484120" y="836930"/>
            <a:ext cx="54197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4000" b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Остановка «Правила дорожного движения»</a:t>
            </a:r>
            <a:endParaRPr lang="ru-RU" altLang="en-US" sz="4000" b="1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Изображение 7"/>
          <p:cNvPicPr/>
          <p:nvPr/>
        </p:nvPicPr>
        <p:blipFill>
          <a:blip r:embed="rId1"/>
          <a:stretch>
            <a:fillRect/>
          </a:stretch>
        </p:blipFill>
        <p:spPr>
          <a:xfrm>
            <a:off x="323215" y="2997200"/>
            <a:ext cx="2164715" cy="360807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2915920" y="3717290"/>
            <a:ext cx="56203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 b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Соблюдают или нет пешеходы правила дорожного движения?</a:t>
            </a:r>
            <a:endParaRPr lang="ru-RU" altLang="en-US" sz="2800" b="1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8 апр., 20.31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358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44205" y="566102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2000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94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Управляющая кнопка: настраиваемая 9">
            <a:hlinkClick r:id="" action="ppaction://noaction" highlightClick="1"/>
          </p:cNvPr>
          <p:cNvSpPr/>
          <p:nvPr/>
        </p:nvSpPr>
        <p:spPr>
          <a:xfrm>
            <a:off x="7595870" y="3141345"/>
            <a:ext cx="1042988" cy="1042988"/>
          </a:xfrm>
          <a:prstGeom prst="actionButtonBlan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1835468" y="5805170"/>
            <a:ext cx="571500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sz="2800" b="1" i="1" dirty="0">
                <a:solidFill>
                  <a:srgbClr val="FFFF00"/>
                </a:solidFill>
                <a:latin typeface="Arial" panose="020B0604020202020204" pitchFamily="34" charset="0"/>
              </a:rPr>
              <a:t>Переходить дорогу надо на</a:t>
            </a:r>
            <a:endParaRPr lang="ru-RU" altLang="ru-RU" sz="2800" b="1" i="1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sz="2800" b="1" i="1" dirty="0">
                <a:solidFill>
                  <a:srgbClr val="FFFF00"/>
                </a:solidFill>
                <a:latin typeface="Arial" panose="020B0604020202020204" pitchFamily="34" charset="0"/>
              </a:rPr>
              <a:t> зеленый сигнал светофора</a:t>
            </a:r>
            <a:endParaRPr lang="ru-RU" altLang="ru-RU" sz="2800" b="1" i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18 апр., 20.36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2450" y="5733415"/>
            <a:ext cx="619125" cy="6191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med" advTm="1961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6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bldLvl="0" animBg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416560"/>
            <a:ext cx="6297930" cy="527494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 rot="16200000">
            <a:off x="6523990" y="3413125"/>
            <a:ext cx="2398395" cy="2286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ru-RU" altLang="en-US" sz="2400" b="1">
                <a:solidFill>
                  <a:srgbClr val="7030A0"/>
                </a:solidFill>
              </a:rPr>
              <a:t>При переходе через дорогу нужно снять наушники и спрятать телефон</a:t>
            </a:r>
            <a:endParaRPr lang="ru-RU" altLang="en-US" sz="2400" b="1">
              <a:solidFill>
                <a:srgbClr val="7030A0"/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lastslide" highlightClick="1">
              <a:snd r:embed="rId2" name="applause.wav"/>
            </a:hlinkClick>
          </p:cNvPr>
          <p:cNvSpPr/>
          <p:nvPr/>
        </p:nvSpPr>
        <p:spPr>
          <a:xfrm>
            <a:off x="7069455" y="1917065"/>
            <a:ext cx="1307465" cy="1043305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НЕТ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18 апр., 20.42​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358,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7380" y="58051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234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1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ldLvl="0" animBg="1"/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Documents and Settings\семья\Рабочий стол\флешка\Разработки\ПДД\0912800f7418c1dbed9f60dfd116271a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2320" y="224790"/>
            <a:ext cx="5916930" cy="5364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Управляющая кнопка: настраиваемая 9">
            <a:hlinkClick r:id="" action="ppaction://noaction" highlightClick="1"/>
          </p:cNvPr>
          <p:cNvSpPr/>
          <p:nvPr/>
        </p:nvSpPr>
        <p:spPr>
          <a:xfrm>
            <a:off x="857250" y="2286000"/>
            <a:ext cx="1042988" cy="1042988"/>
          </a:xfrm>
          <a:prstGeom prst="actionButtonBlan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350" y="5589270"/>
            <a:ext cx="6507480" cy="891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sz="2600" b="1" dirty="0">
                <a:solidFill>
                  <a:srgbClr val="FFFF00"/>
                </a:solidFill>
                <a:latin typeface="Arial" panose="020B0604020202020204" pitchFamily="34" charset="0"/>
              </a:rPr>
              <a:t>Если не успел перейти дорогу, надо ждать на островке безопасности</a:t>
            </a:r>
            <a:endParaRPr lang="ru-RU" altLang="ru-RU" sz="26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19 апр., 18.46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058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2450" y="566102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2454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33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5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Documents and Settings\семья\Рабочий стол\екшкш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420" y="252095"/>
            <a:ext cx="6891020" cy="51206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31595" y="5373370"/>
            <a:ext cx="5143500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Нельзя выбегать </a:t>
            </a:r>
            <a:endParaRPr lang="ru-RU" altLang="ru-RU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на дорогу за мячом!</a:t>
            </a:r>
            <a:endParaRPr lang="ru-RU" altLang="ru-RU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lastslide" highlightClick="1">
              <a:snd r:embed="rId2" name="applause.wav"/>
            </a:hlinkClick>
          </p:cNvPr>
          <p:cNvSpPr/>
          <p:nvPr/>
        </p:nvSpPr>
        <p:spPr>
          <a:xfrm>
            <a:off x="7165340" y="2500630"/>
            <a:ext cx="1307465" cy="1043305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НЕТ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19 апр., 18.50​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695" y="5733415"/>
            <a:ext cx="619125" cy="6191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med" advTm="2027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8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3" grpId="0"/>
      <p:bldP spid="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1770" y="215265"/>
            <a:ext cx="6965315" cy="474281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1359535" y="5074285"/>
            <a:ext cx="58769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Дорогу переходить только вместе со взрослым, держась за руку!</a:t>
            </a:r>
            <a:endParaRPr lang="ru-RU" altLang="en-US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Управляющая кнопка: настраиваемая 9">
            <a:hlinkClick r:id="" action="ppaction://noaction" highlightClick="1"/>
          </p:cNvPr>
          <p:cNvSpPr/>
          <p:nvPr/>
        </p:nvSpPr>
        <p:spPr>
          <a:xfrm>
            <a:off x="7379970" y="2348865"/>
            <a:ext cx="1042988" cy="1042988"/>
          </a:xfrm>
          <a:prstGeom prst="actionButtonBlan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19 апр., 18.57​ф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708,000000" end="726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2450" y="573341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2570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71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475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bldLvl="0" animBg="1"/>
      <p:bldP spid="3" grpId="0"/>
      <p:bldP spid="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308610" y="156845"/>
            <a:ext cx="6170930" cy="4933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00250" y="5286375"/>
            <a:ext cx="4714875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latin typeface="Arial" panose="020B0604020202020204" pitchFamily="34" charset="0"/>
              </a:rPr>
              <a:t>Играть на проезжей части дороги нельзя!</a:t>
            </a:r>
            <a:endParaRPr lang="ru-RU" altLang="ru-RU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lastslide" highlightClick="1">
              <a:snd r:embed="rId2" name="applause.wav"/>
            </a:hlinkClick>
          </p:cNvPr>
          <p:cNvSpPr/>
          <p:nvPr/>
        </p:nvSpPr>
        <p:spPr>
          <a:xfrm>
            <a:off x="7165340" y="2500630"/>
            <a:ext cx="1307465" cy="1043305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НЕТ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19 апр., 18.54​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058,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695" y="5733415"/>
            <a:ext cx="619125" cy="6191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med" advTm="1964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07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4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3130868" y="692468"/>
            <a:ext cx="5214938" cy="4113213"/>
          </a:xfrm>
          <a:prstGeom prst="wedgeEllipseCallout">
            <a:avLst>
              <a:gd name="adj1" fmla="val -65387"/>
              <a:gd name="adj2" fmla="val 3990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60052" y="1773230"/>
            <a:ext cx="5210494" cy="255333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Очень важная наука -Правила движения! </a:t>
            </a:r>
            <a:endParaRPr kumimoji="0" lang="ru-RU" sz="32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должны их соблюдать все  без исключения!</a:t>
            </a:r>
            <a:endParaRPr kumimoji="0" lang="ru-RU" sz="32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  скорой встречи!</a:t>
            </a:r>
            <a:endParaRPr kumimoji="0" lang="ru-RU" sz="32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Изображение 7"/>
          <p:cNvPicPr/>
          <p:nvPr/>
        </p:nvPicPr>
        <p:blipFill>
          <a:blip r:embed="rId1"/>
          <a:stretch>
            <a:fillRect/>
          </a:stretch>
        </p:blipFill>
        <p:spPr>
          <a:xfrm>
            <a:off x="107315" y="2636520"/>
            <a:ext cx="2204720" cy="4008120"/>
          </a:xfrm>
          <a:prstGeom prst="rect">
            <a:avLst/>
          </a:prstGeom>
        </p:spPr>
      </p:pic>
      <p:pic>
        <p:nvPicPr>
          <p:cNvPr id="4" name="19 апр., 19.01​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2450" y="573341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med" advTm="1940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8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Прямоугольник 2"/>
          <p:cNvSpPr/>
          <p:nvPr/>
        </p:nvSpPr>
        <p:spPr>
          <a:xfrm>
            <a:off x="642938" y="1571625"/>
            <a:ext cx="8001000" cy="83400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latin typeface="Arial" panose="020B0604020202020204" pitchFamily="34" charset="0"/>
              </a:rPr>
              <a:t>Электронные ресурсы:</a:t>
            </a:r>
            <a:endParaRPr lang="ru-RU" altLang="ru-RU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 algn="ctr">
              <a:spcBef>
                <a:spcPct val="0"/>
              </a:spcBef>
              <a:buFontTx/>
              <a:buNone/>
            </a:pPr>
            <a:endParaRPr lang="ru-RU" altLang="ru-RU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ru-RU" sz="1600" dirty="0">
                <a:solidFill>
                  <a:srgbClr val="002060"/>
                </a:solidFill>
                <a:latin typeface="Arial" panose="020B0604020202020204" pitchFamily="34" charset="0"/>
                <a:hlinkClick r:id="rId1"/>
              </a:rPr>
              <a:t>http://free-office.net/shablony-powerpoint/412-zhivoj-svetofor.html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</a:rPr>
              <a:t> - 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ru-RU" sz="1600" dirty="0">
                <a:solidFill>
                  <a:srgbClr val="002060"/>
                </a:solidFill>
                <a:latin typeface="Arial" panose="020B0604020202020204" pitchFamily="34" charset="0"/>
                <a:hlinkClick r:id="rId2"/>
              </a:rPr>
              <a:t>http://azbez.com/node/1703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</a:rPr>
              <a:t>  -: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ru-RU" sz="1600" dirty="0">
                <a:solidFill>
                  <a:srgbClr val="002060"/>
                </a:solidFill>
                <a:latin typeface="Arial" panose="020B0604020202020204" pitchFamily="34" charset="0"/>
                <a:hlinkClick r:id="rId3"/>
              </a:rPr>
              <a:t>http://www.slideshare.net/detskiy_sad_120_Samara/ss-40751917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ru-RU" sz="1600" dirty="0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http://skyslogan.ru/rule_of_road/697-stihi-na-temu-pravila-dorozhnogo-dvizheniya-dlya-detey.html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ru-RU" sz="1600" dirty="0">
                <a:solidFill>
                  <a:srgbClr val="002060"/>
                </a:solidFill>
                <a:latin typeface="Arial" panose="020B0604020202020204" pitchFamily="34" charset="0"/>
                <a:hlinkClick r:id="rId5"/>
              </a:rPr>
              <a:t>http://rusregioninform.ru/dom/zagadki-po-pdd-dlia-detei-izychaem-pravila-dorojnogo-dvijeniia-v-igrovoi-forme.html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ru-RU" sz="1600" dirty="0">
                <a:solidFill>
                  <a:srgbClr val="002060"/>
                </a:solidFill>
                <a:latin typeface="Arial" panose="020B0604020202020204" pitchFamily="34" charset="0"/>
                <a:hlinkClick r:id="rId6"/>
              </a:rPr>
              <a:t>http://www.propaganda-bdd.ru/index.php?act=pages&amp;id=114</a:t>
            </a:r>
            <a:endParaRPr lang="ru-RU" altLang="ru-RU" sz="16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 advTm="66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8" grpId="1"/>
    </p:bldLst>
  </p:timing>
</p:sld>
</file>

<file path=ppt/tags/tag1.xml><?xml version="1.0" encoding="utf-8"?>
<p:tagLst xmlns:p="http://schemas.openxmlformats.org/presentationml/2006/main">
  <p:tag name="TABLE_ENDDRAG_ORIGIN_RECT" val="303*152"/>
  <p:tag name="TABLE_ENDDRAG_RECT" val="82*77*303*152"/>
</p:tagLst>
</file>

<file path=ppt/tags/tag2.xml><?xml version="1.0" encoding="utf-8"?>
<p:tagLst xmlns:p="http://schemas.openxmlformats.org/presentationml/2006/main">
  <p:tag name="TABLE_ENDDRAG_ORIGIN_RECT" val="318*201"/>
  <p:tag name="TABLE_ENDDRAG_RECT" val="59*292*318*201"/>
</p:tagLst>
</file>

<file path=ppt/tags/tag3.xml><?xml version="1.0" encoding="utf-8"?>
<p:tagLst xmlns:p="http://schemas.openxmlformats.org/presentationml/2006/main">
  <p:tag name="TABLE_ENDDRAG_ORIGIN_RECT" val="218*184"/>
  <p:tag name="TABLE_ENDDRAG_RECT" val="93*326*218*184"/>
</p:tagLst>
</file>

<file path=ppt/tags/tag4.xml><?xml version="1.0" encoding="utf-8"?>
<p:tagLst xmlns:p="http://schemas.openxmlformats.org/presentationml/2006/main">
  <p:tag name="TIMING" val="|15.834|10.627|2.413"/>
</p:tagLst>
</file>

<file path=ppt/tags/tag5.xml><?xml version="1.0" encoding="utf-8"?>
<p:tagLst xmlns:p="http://schemas.openxmlformats.org/presentationml/2006/main">
  <p:tag name="TIMING" val="|15.562"/>
</p:tagLst>
</file>

<file path=ppt/tags/tag6.xml><?xml version="1.0" encoding="utf-8"?>
<p:tagLst xmlns:p="http://schemas.openxmlformats.org/presentationml/2006/main">
  <p:tag name="TIMING" val="|19.395"/>
</p:tagLst>
</file>

<file path=ppt/tags/tag7.xml><?xml version="1.0" encoding="utf-8"?>
<p:tagLst xmlns:p="http://schemas.openxmlformats.org/presentationml/2006/main">
  <p:tag name="TIMING" val="|9.675|13.57|14.047"/>
</p:tagLst>
</file>

<file path=ppt/tags/tag8.xml><?xml version="1.0" encoding="utf-8"?>
<p:tagLst xmlns:p="http://schemas.openxmlformats.org/presentationml/2006/main">
  <p:tag name="TIMING" val="|8.86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11">
      <a:dk1>
        <a:srgbClr val="FFE635"/>
      </a:dk1>
      <a:lt1>
        <a:srgbClr val="92D050"/>
      </a:lt1>
      <a:dk2>
        <a:srgbClr val="6DAA2D"/>
      </a:dk2>
      <a:lt2>
        <a:srgbClr val="6DAA2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11">
    <a:dk1>
      <a:srgbClr val="FFE635"/>
    </a:dk1>
    <a:lt1>
      <a:srgbClr val="92D050"/>
    </a:lt1>
    <a:dk2>
      <a:srgbClr val="6DAA2D"/>
    </a:dk2>
    <a:lt2>
      <a:srgbClr val="6DAA2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3466</Words>
  <Application>WPS Presentation</Application>
  <PresentationFormat>Экран (4:3)</PresentationFormat>
  <Paragraphs>168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SimSun</vt:lpstr>
      <vt:lpstr>Wingdings</vt:lpstr>
      <vt:lpstr>Century Schoolbook</vt:lpstr>
      <vt:lpstr>Wingdings 2</vt:lpstr>
      <vt:lpstr>Wingdings</vt:lpstr>
      <vt:lpstr>Times New Roman</vt:lpstr>
      <vt:lpstr>Calibri</vt:lpstr>
      <vt:lpstr>Times New Roman</vt:lpstr>
      <vt:lpstr>Arial</vt:lpstr>
      <vt:lpstr>Microsoft YaHei</vt:lpstr>
      <vt:lpstr>Arial Unicode MS</vt:lpstr>
      <vt:lpstr>Эркер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по правилам дорожного движения</dc:title>
  <dc:creator>админ</dc:creator>
  <cp:lastModifiedBy>WPS_1744644321</cp:lastModifiedBy>
  <cp:revision>75</cp:revision>
  <dcterms:created xsi:type="dcterms:W3CDTF">2018-10-13T07:42:00Z</dcterms:created>
  <dcterms:modified xsi:type="dcterms:W3CDTF">2026-04-19T18:25:38Z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79305DCD517949BF9A7A4088743A58A9_12</vt:lpwstr>
  </property>
  <property fmtid="{D5CDD505-2E9C-101B-9397-08002B2CF9AE}" pid="3" name="KSOProductBuildVer">
    <vt:lpwstr>1049-12.2.0.23196</vt:lpwstr>
  </property>
</Properties>
</file>